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3"/>
  </p:notesMasterIdLst>
  <p:handoutMasterIdLst>
    <p:handoutMasterId r:id="rId14"/>
  </p:handoutMasterIdLst>
  <p:sldIdLst>
    <p:sldId id="330" r:id="rId2"/>
    <p:sldId id="345" r:id="rId3"/>
    <p:sldId id="346" r:id="rId4"/>
    <p:sldId id="347" r:id="rId5"/>
    <p:sldId id="348" r:id="rId6"/>
    <p:sldId id="349" r:id="rId7"/>
    <p:sldId id="350" r:id="rId8"/>
    <p:sldId id="351" r:id="rId9"/>
    <p:sldId id="352" r:id="rId10"/>
    <p:sldId id="353" r:id="rId11"/>
    <p:sldId id="354" r:id="rId12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15"/>
      <p:bold r:id="rId16"/>
    </p:embeddedFont>
    <p:embeddedFont>
      <p:font typeface="맑은 고딕" panose="020B0503020000020004" pitchFamily="50" charset="-127"/>
      <p:regular r:id="rId15"/>
      <p:bold r:id="rId16"/>
    </p:embeddedFont>
    <p:embeddedFont>
      <p:font typeface="Bigshot One" panose="020B0600000101010101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Georgia" panose="02040502050405020303" pitchFamily="18" charset="0"/>
      <p:regular r:id="rId26"/>
      <p:bold r:id="rId27"/>
      <p:italic r:id="rId28"/>
      <p:boldItalic r:id="rId29"/>
    </p:embeddedFont>
    <p:embeddedFont>
      <p:font typeface="Nunito" pitchFamily="2" charset="0"/>
      <p:regular r:id="rId30"/>
      <p:bold r:id="rId31"/>
      <p:italic r:id="rId32"/>
      <p:boldItalic r:id="rId33"/>
    </p:embeddedFont>
    <p:embeddedFont>
      <p:font typeface="Roboto Condensed Light" panose="02000000000000000000" pitchFamily="2" charset="0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CA138E-0E33-4D1C-A45A-2F143132F184}">
  <a:tblStyle styleId="{1DCA138E-0E33-4D1C-A45A-2F143132F1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44" d="100"/>
          <a:sy n="144" d="100"/>
        </p:scale>
        <p:origin x="92" y="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385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tableStyles" Target="tableStyle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5E30098-85A7-4990-BA63-6401FDE255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21BF0A8-A2FF-4438-AA70-0CCCC1996C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2DE75C-D76B-447C-8317-58F045462BDF}" type="datetimeFigureOut">
              <a:rPr lang="ko-KR" altLang="en-US" smtClean="0"/>
              <a:t>2022-01-16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1A4244-FC6A-442E-B552-646DEE8A70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C855E-8BBB-4B07-93AB-55889D4C89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150F7-2219-4FAD-A4A6-D62172177A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6807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06152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26871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1891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5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7977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1030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3121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633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7426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42575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441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잘린 위쪽 모서리 2">
            <a:extLst>
              <a:ext uri="{FF2B5EF4-FFF2-40B4-BE49-F238E27FC236}">
                <a16:creationId xmlns:a16="http://schemas.microsoft.com/office/drawing/2014/main" id="{BF1874A9-EFC3-499D-BBF5-EBD5D963BC50}"/>
              </a:ext>
            </a:extLst>
          </p:cNvPr>
          <p:cNvSpPr/>
          <p:nvPr userDrawn="1"/>
        </p:nvSpPr>
        <p:spPr>
          <a:xfrm>
            <a:off x="1" y="1017600"/>
            <a:ext cx="9914374" cy="4125900"/>
          </a:xfrm>
          <a:prstGeom prst="snip2SameRect">
            <a:avLst/>
          </a:prstGeom>
          <a:solidFill>
            <a:schemeClr val="accent6">
              <a:lumMod val="9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Google Shape;29;p4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4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235009" y="1215752"/>
            <a:ext cx="858852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  <p:cxnSp>
        <p:nvCxnSpPr>
          <p:cNvPr id="32" name="Google Shape;32;p4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235009" y="539400"/>
            <a:ext cx="8588524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"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7"/>
          <p:cNvPicPr preferRelativeResize="0"/>
          <p:nvPr/>
        </p:nvPicPr>
        <p:blipFill rotWithShape="1">
          <a:blip r:embed="rId2">
            <a:alphaModFix/>
          </a:blip>
          <a:srcRect l="4838" t="6383" r="4892" b="5804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27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27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27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3500">
                <a:solidFill>
                  <a:schemeClr val="dk1"/>
                </a:solidFill>
                <a:latin typeface="Bigshot One"/>
                <a:ea typeface="Bigshot One"/>
                <a:cs typeface="Bigshot One"/>
                <a:sym typeface="Bigsho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8" r:id="rId2"/>
    <p:sldLayoutId id="214748367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docker.com/compose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etup.toast.com/posts/277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kerlabs.collabnix.com/docker/cheatsheet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cker/awesome-compose" TargetMode="External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compose/compose-file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compose/compose-file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file:///\\wsl$\docker-desktop-data\version-pack-data\community\docker\volumes\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Docker Compose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4188240-77A4-4D82-A0BB-26B010DA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315" y="1030386"/>
            <a:ext cx="8709883" cy="3637626"/>
          </a:xfrm>
        </p:spPr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Multiple isolated environments on a single host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Preserve volume data when containers are created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Only recreate containers that have changed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Variables and moving a composition between environments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Docker Engine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Run Compose apps on K8S(or Swarm) cluster</a:t>
            </a: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특징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5FE30B8-38B6-474E-B56B-998EFF1B7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175" y="1160488"/>
            <a:ext cx="4314825" cy="248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7" name="Google Shape;507;p40"/>
          <p:cNvSpPr txBox="1"/>
          <p:nvPr/>
        </p:nvSpPr>
        <p:spPr>
          <a:xfrm flipH="1">
            <a:off x="0" y="4847299"/>
            <a:ext cx="3034895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800" dirty="0">
                <a:solidFill>
                  <a:schemeClr val="dk1"/>
                </a:solidFill>
                <a:latin typeface="+mn-ea"/>
                <a:ea typeface="+mn-ea"/>
                <a:cs typeface="Nunito"/>
                <a:sym typeface="Nunito"/>
              </a:rPr>
              <a:t>(</a:t>
            </a:r>
            <a:r>
              <a:rPr lang="ko-KR" altLang="en-US" sz="800" dirty="0">
                <a:solidFill>
                  <a:schemeClr val="dk1"/>
                </a:solidFill>
                <a:latin typeface="+mn-ea"/>
                <a:ea typeface="+mn-ea"/>
                <a:cs typeface="Nunito"/>
                <a:sym typeface="Nunito"/>
              </a:rPr>
              <a:t>참고</a:t>
            </a:r>
            <a:r>
              <a:rPr lang="en-US" altLang="ko-KR" sz="800" dirty="0">
                <a:solidFill>
                  <a:schemeClr val="dk1"/>
                </a:solidFill>
                <a:latin typeface="+mn-ea"/>
                <a:ea typeface="+mn-ea"/>
                <a:cs typeface="Nunito"/>
                <a:sym typeface="Nunito"/>
              </a:rPr>
              <a:t>) </a:t>
            </a:r>
            <a:r>
              <a:rPr lang="en-US" altLang="ko-KR" sz="800" dirty="0">
                <a:solidFill>
                  <a:srgbClr val="0070C0"/>
                </a:solid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https://docs.docker.com/compose/</a:t>
            </a:r>
            <a:endParaRPr sz="800" dirty="0">
              <a:solidFill>
                <a:srgbClr val="0070C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417233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Docker Compose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4188240-77A4-4D82-A0BB-26B010DA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316" y="1030386"/>
            <a:ext cx="8709883" cy="3637626"/>
          </a:xfrm>
        </p:spPr>
        <p:txBody>
          <a:bodyPr/>
          <a:lstStyle/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Docker volume mount path(Docker Desktop)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E9E7B05-E622-43B6-8FB4-D1845D2F5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316" y="1030386"/>
            <a:ext cx="3872824" cy="21956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B9B06A6-4FEA-4E65-AAFF-3FFBFD7B4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7678" y="1030386"/>
            <a:ext cx="4764522" cy="270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913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Docker Compose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4188240-77A4-4D82-A0BB-26B010DA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316" y="1030386"/>
            <a:ext cx="8709883" cy="3637626"/>
          </a:xfrm>
        </p:spPr>
        <p:txBody>
          <a:bodyPr/>
          <a:lstStyle/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r>
              <a:rPr lang="en-US" altLang="ko-KR" dirty="0"/>
              <a:t>(docker compose </a:t>
            </a:r>
            <a:r>
              <a:rPr lang="ko-KR" altLang="en-US" dirty="0"/>
              <a:t>와 </a:t>
            </a:r>
            <a:r>
              <a:rPr lang="ko-KR" altLang="en-US" dirty="0" err="1"/>
              <a:t>버전별</a:t>
            </a:r>
            <a:r>
              <a:rPr lang="ko-KR" altLang="en-US" dirty="0"/>
              <a:t> 특징</a:t>
            </a:r>
            <a:r>
              <a:rPr lang="en-US" altLang="ko-KR" dirty="0"/>
              <a:t>) </a:t>
            </a:r>
            <a:r>
              <a:rPr lang="en-US" altLang="ko-KR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https://meetup.toast.com/posts/277</a:t>
            </a:r>
            <a:endParaRPr lang="en-US" altLang="ko-KR" dirty="0">
              <a:solidFill>
                <a:srgbClr val="0070C0"/>
              </a:solidFill>
            </a:endParaRPr>
          </a:p>
          <a:p>
            <a:pPr marL="152400" indent="0">
              <a:buNone/>
            </a:pPr>
            <a:endParaRPr lang="en-US" altLang="ko-KR" dirty="0">
              <a:solidFill>
                <a:srgbClr val="0070C0"/>
              </a:solidFill>
            </a:endParaRPr>
          </a:p>
          <a:p>
            <a:pPr marL="152400" indent="0">
              <a:buNone/>
            </a:pPr>
            <a:r>
              <a:rPr lang="en-US" altLang="ko-KR" dirty="0">
                <a:solidFill>
                  <a:schemeClr val="tx1"/>
                </a:solidFill>
              </a:rPr>
              <a:t>(docker </a:t>
            </a:r>
            <a:r>
              <a:rPr lang="ko-KR" altLang="en-US" dirty="0">
                <a:solidFill>
                  <a:schemeClr val="tx1"/>
                </a:solidFill>
              </a:rPr>
              <a:t>및 </a:t>
            </a:r>
            <a:r>
              <a:rPr lang="en-US" altLang="ko-KR" dirty="0">
                <a:solidFill>
                  <a:schemeClr val="tx1"/>
                </a:solidFill>
              </a:rPr>
              <a:t>docker compose </a:t>
            </a:r>
            <a:r>
              <a:rPr lang="ko-KR" altLang="en-US" dirty="0">
                <a:solidFill>
                  <a:schemeClr val="tx1"/>
                </a:solidFill>
              </a:rPr>
              <a:t>명령어 정리</a:t>
            </a:r>
            <a:r>
              <a:rPr lang="en-US" altLang="ko-KR" dirty="0">
                <a:solidFill>
                  <a:schemeClr val="tx1"/>
                </a:solidFill>
              </a:rPr>
              <a:t>) </a:t>
            </a:r>
            <a:r>
              <a:rPr lang="en-US" altLang="ko-KR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https://dockerlabs.collabnix.com/docker/cheatsheet/</a:t>
            </a:r>
            <a:endParaRPr lang="en-US" altLang="ko-KR" dirty="0">
              <a:solidFill>
                <a:srgbClr val="0070C0"/>
              </a:solidFill>
            </a:endParaRPr>
          </a:p>
          <a:p>
            <a:pPr marL="152400" indent="0">
              <a:buNone/>
            </a:pPr>
            <a:endParaRPr lang="en-US" altLang="ko-KR" dirty="0">
              <a:solidFill>
                <a:srgbClr val="0070C0"/>
              </a:solidFill>
            </a:endParaRPr>
          </a:p>
          <a:p>
            <a:pPr marL="152400" indent="0">
              <a:buNone/>
            </a:pPr>
            <a:endParaRPr lang="en-US" altLang="ko-KR" dirty="0">
              <a:solidFill>
                <a:srgbClr val="0070C0"/>
              </a:solidFill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More references docker compose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79366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Docker Compose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4188240-77A4-4D82-A0BB-26B010DA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316" y="1030386"/>
            <a:ext cx="8709883" cy="3637626"/>
          </a:xfrm>
        </p:spPr>
        <p:txBody>
          <a:bodyPr/>
          <a:lstStyle/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docker-</a:t>
            </a:r>
            <a:r>
              <a:rPr lang="en-US" sz="2000" b="1" dirty="0" err="1">
                <a:solidFill>
                  <a:srgbClr val="0070C0"/>
                </a:solidFill>
                <a:latin typeface="+mn-lt"/>
                <a:ea typeface="+mn-ea"/>
              </a:rPr>
              <a:t>compose.yml</a:t>
            </a:r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 overview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0DFDA47-8711-4A2B-A888-CE6FE569A247}"/>
              </a:ext>
            </a:extLst>
          </p:cNvPr>
          <p:cNvSpPr/>
          <p:nvPr/>
        </p:nvSpPr>
        <p:spPr>
          <a:xfrm>
            <a:off x="365760" y="1165174"/>
            <a:ext cx="2289658" cy="3213038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"3.7"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services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mysql:8.0.19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always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environment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-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MYSQL_DATABASE=example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-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MYSQL_ROOT_PASSWORD=password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build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web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build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web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always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ports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-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80:80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sp>
        <p:nvSpPr>
          <p:cNvPr id="9" name="Google Shape;507;p40">
            <a:extLst>
              <a:ext uri="{FF2B5EF4-FFF2-40B4-BE49-F238E27FC236}">
                <a16:creationId xmlns:a16="http://schemas.microsoft.com/office/drawing/2014/main" id="{BD163B78-4468-4E80-AD67-3C00B386882B}"/>
              </a:ext>
            </a:extLst>
          </p:cNvPr>
          <p:cNvSpPr txBox="1"/>
          <p:nvPr/>
        </p:nvSpPr>
        <p:spPr>
          <a:xfrm flipH="1">
            <a:off x="-1" y="4847299"/>
            <a:ext cx="4001414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800" dirty="0">
                <a:solidFill>
                  <a:schemeClr val="dk1"/>
                </a:solidFill>
                <a:latin typeface="+mn-ea"/>
                <a:ea typeface="+mn-ea"/>
                <a:cs typeface="Nunito"/>
                <a:sym typeface="Nunito"/>
              </a:rPr>
              <a:t>(awesome-compose</a:t>
            </a:r>
            <a:r>
              <a:rPr lang="en-US" altLang="ko-KR" sz="800" dirty="0">
                <a:solidFill>
                  <a:schemeClr val="dk1"/>
                </a:solidFill>
                <a:latin typeface="+mn-ea"/>
                <a:ea typeface="+mn-ea"/>
                <a:cs typeface="Nunito"/>
                <a:sym typeface="Nunito"/>
              </a:rPr>
              <a:t>) </a:t>
            </a:r>
            <a:r>
              <a:rPr lang="en-US" altLang="ko-KR" sz="800" dirty="0">
                <a:solidFill>
                  <a:srgbClr val="0070C0"/>
                </a:solid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https://github.com/docker/awesome-compose</a:t>
            </a:r>
            <a:endParaRPr sz="800" dirty="0">
              <a:solidFill>
                <a:srgbClr val="0070C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ECE4C1-9B00-46D8-B43D-28C4E8735E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5155" y="2018996"/>
            <a:ext cx="1160252" cy="147127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57691D9-1C7B-4A1F-9F4F-1B94337840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6069" y="2289429"/>
            <a:ext cx="455478" cy="56464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8BB3EB4-340E-4952-B657-C533488D00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6069" y="3196399"/>
            <a:ext cx="455478" cy="564642"/>
          </a:xfrm>
          <a:prstGeom prst="rect">
            <a:avLst/>
          </a:prstGeom>
        </p:spPr>
      </p:pic>
      <p:pic>
        <p:nvPicPr>
          <p:cNvPr id="14" name="그래픽 13">
            <a:extLst>
              <a:ext uri="{FF2B5EF4-FFF2-40B4-BE49-F238E27FC236}">
                <a16:creationId xmlns:a16="http://schemas.microsoft.com/office/drawing/2014/main" id="{00AEDA7A-677E-40AA-9846-ECACD3C785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31777" y="1461440"/>
            <a:ext cx="557556" cy="557556"/>
          </a:xfrm>
          <a:prstGeom prst="rect">
            <a:avLst/>
          </a:prstGeom>
        </p:spPr>
      </p:pic>
      <p:pic>
        <p:nvPicPr>
          <p:cNvPr id="21" name="그래픽 20">
            <a:extLst>
              <a:ext uri="{FF2B5EF4-FFF2-40B4-BE49-F238E27FC236}">
                <a16:creationId xmlns:a16="http://schemas.microsoft.com/office/drawing/2014/main" id="{C0BFC54C-7DC1-41C1-AC04-BF565B6362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31777" y="2285998"/>
            <a:ext cx="557556" cy="557556"/>
          </a:xfrm>
          <a:prstGeom prst="rect">
            <a:avLst/>
          </a:prstGeom>
        </p:spPr>
      </p:pic>
      <p:pic>
        <p:nvPicPr>
          <p:cNvPr id="22" name="그래픽 21">
            <a:extLst>
              <a:ext uri="{FF2B5EF4-FFF2-40B4-BE49-F238E27FC236}">
                <a16:creationId xmlns:a16="http://schemas.microsoft.com/office/drawing/2014/main" id="{29258E92-4B6D-4DB3-849D-756319FAA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31777" y="3203485"/>
            <a:ext cx="557556" cy="5575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7A90A48-8870-461A-8442-7C688A4F6E34}"/>
              </a:ext>
            </a:extLst>
          </p:cNvPr>
          <p:cNvSpPr txBox="1"/>
          <p:nvPr/>
        </p:nvSpPr>
        <p:spPr>
          <a:xfrm>
            <a:off x="5576069" y="2052079"/>
            <a:ext cx="4298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</a:rPr>
              <a:t>app</a:t>
            </a:r>
            <a:endParaRPr lang="ko-KR" altLang="en-US" sz="800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24E5E4-E411-4939-A3AB-A108927F5631}"/>
              </a:ext>
            </a:extLst>
          </p:cNvPr>
          <p:cNvSpPr txBox="1"/>
          <p:nvPr/>
        </p:nvSpPr>
        <p:spPr>
          <a:xfrm>
            <a:off x="5601733" y="2947535"/>
            <a:ext cx="4298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</a:rPr>
              <a:t>web</a:t>
            </a:r>
            <a:endParaRPr lang="ko-KR" altLang="en-US" sz="800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C3AEE3-4B69-4754-B2D5-4B9956A6E56E}"/>
              </a:ext>
            </a:extLst>
          </p:cNvPr>
          <p:cNvSpPr txBox="1"/>
          <p:nvPr/>
        </p:nvSpPr>
        <p:spPr>
          <a:xfrm>
            <a:off x="7695648" y="3091941"/>
            <a:ext cx="4298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</a:rPr>
              <a:t>web</a:t>
            </a:r>
            <a:endParaRPr lang="ko-KR" altLang="en-US" sz="800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AEDC1D6-63DB-4A46-A428-E8CEA6ED11DE}"/>
              </a:ext>
            </a:extLst>
          </p:cNvPr>
          <p:cNvSpPr txBox="1"/>
          <p:nvPr/>
        </p:nvSpPr>
        <p:spPr>
          <a:xfrm>
            <a:off x="7695648" y="2167483"/>
            <a:ext cx="4298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</a:rPr>
              <a:t>app</a:t>
            </a:r>
            <a:endParaRPr lang="ko-KR" altLang="en-US" sz="800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A3E772-EBD8-44D6-82B1-C18EBEAD95E2}"/>
              </a:ext>
            </a:extLst>
          </p:cNvPr>
          <p:cNvSpPr txBox="1"/>
          <p:nvPr/>
        </p:nvSpPr>
        <p:spPr>
          <a:xfrm>
            <a:off x="7695648" y="1353718"/>
            <a:ext cx="4298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err="1">
                <a:solidFill>
                  <a:srgbClr val="FF0000"/>
                </a:solidFill>
              </a:rPr>
              <a:t>db</a:t>
            </a:r>
            <a:endParaRPr lang="ko-KR" altLang="en-US" sz="800" dirty="0">
              <a:solidFill>
                <a:srgbClr val="FF0000"/>
              </a:solidFill>
            </a:endParaRPr>
          </a:p>
        </p:txBody>
      </p:sp>
      <p:cxnSp>
        <p:nvCxnSpPr>
          <p:cNvPr id="18" name="연결선: 구부러짐 17">
            <a:extLst>
              <a:ext uri="{FF2B5EF4-FFF2-40B4-BE49-F238E27FC236}">
                <a16:creationId xmlns:a16="http://schemas.microsoft.com/office/drawing/2014/main" id="{5B4AE4A7-FAF8-42AB-8E6D-8E807BF0B10E}"/>
              </a:ext>
            </a:extLst>
          </p:cNvPr>
          <p:cNvCxnSpPr>
            <a:stCxn id="3" idx="3"/>
            <a:endCxn id="5" idx="2"/>
          </p:cNvCxnSpPr>
          <p:nvPr/>
        </p:nvCxnSpPr>
        <p:spPr>
          <a:xfrm>
            <a:off x="2655418" y="2771693"/>
            <a:ext cx="1359863" cy="718573"/>
          </a:xfrm>
          <a:prstGeom prst="curvedConnector4">
            <a:avLst>
              <a:gd name="adj1" fmla="val 28670"/>
              <a:gd name="adj2" fmla="val 13181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E0E14572-2AF6-4D90-8EEA-3B3C6247C8D1}"/>
              </a:ext>
            </a:extLst>
          </p:cNvPr>
          <p:cNvCxnSpPr>
            <a:stCxn id="5" idx="3"/>
            <a:endCxn id="10" idx="1"/>
          </p:cNvCxnSpPr>
          <p:nvPr/>
        </p:nvCxnSpPr>
        <p:spPr>
          <a:xfrm flipV="1">
            <a:off x="4595407" y="2571750"/>
            <a:ext cx="980662" cy="182881"/>
          </a:xfrm>
          <a:prstGeom prst="curved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구부러짐 27">
            <a:extLst>
              <a:ext uri="{FF2B5EF4-FFF2-40B4-BE49-F238E27FC236}">
                <a16:creationId xmlns:a16="http://schemas.microsoft.com/office/drawing/2014/main" id="{62267BB0-B769-4A4E-A901-F6485148A3D9}"/>
              </a:ext>
            </a:extLst>
          </p:cNvPr>
          <p:cNvCxnSpPr>
            <a:stCxn id="5" idx="3"/>
            <a:endCxn id="16" idx="2"/>
          </p:cNvCxnSpPr>
          <p:nvPr/>
        </p:nvCxnSpPr>
        <p:spPr>
          <a:xfrm>
            <a:off x="4595407" y="2754631"/>
            <a:ext cx="1208401" cy="1006410"/>
          </a:xfrm>
          <a:prstGeom prst="curvedConnector4">
            <a:avLst>
              <a:gd name="adj1" fmla="val 40577"/>
              <a:gd name="adj2" fmla="val 122714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연결선: 구부러짐 29">
            <a:extLst>
              <a:ext uri="{FF2B5EF4-FFF2-40B4-BE49-F238E27FC236}">
                <a16:creationId xmlns:a16="http://schemas.microsoft.com/office/drawing/2014/main" id="{1B1DAC55-ED18-4675-8020-031E3034F005}"/>
              </a:ext>
            </a:extLst>
          </p:cNvPr>
          <p:cNvCxnSpPr>
            <a:cxnSpLocks/>
            <a:stCxn id="5" idx="3"/>
            <a:endCxn id="14" idx="1"/>
          </p:cNvCxnSpPr>
          <p:nvPr/>
        </p:nvCxnSpPr>
        <p:spPr>
          <a:xfrm flipV="1">
            <a:off x="4595407" y="1740218"/>
            <a:ext cx="3036370" cy="1014413"/>
          </a:xfrm>
          <a:prstGeom prst="curvedConnector3">
            <a:avLst>
              <a:gd name="adj1" fmla="val 16271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연결선: 구부러짐 34">
            <a:extLst>
              <a:ext uri="{FF2B5EF4-FFF2-40B4-BE49-F238E27FC236}">
                <a16:creationId xmlns:a16="http://schemas.microsoft.com/office/drawing/2014/main" id="{AD5FA6C6-CFA5-4018-ACC8-F3FD82C4E429}"/>
              </a:ext>
            </a:extLst>
          </p:cNvPr>
          <p:cNvCxnSpPr>
            <a:stCxn id="10" idx="3"/>
            <a:endCxn id="21" idx="1"/>
          </p:cNvCxnSpPr>
          <p:nvPr/>
        </p:nvCxnSpPr>
        <p:spPr>
          <a:xfrm flipV="1">
            <a:off x="6031547" y="2564776"/>
            <a:ext cx="1600230" cy="6974"/>
          </a:xfrm>
          <a:prstGeom prst="curved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연결선: 구부러짐 36">
            <a:extLst>
              <a:ext uri="{FF2B5EF4-FFF2-40B4-BE49-F238E27FC236}">
                <a16:creationId xmlns:a16="http://schemas.microsoft.com/office/drawing/2014/main" id="{5703E5CF-E3B0-4426-B7F1-CCF447ABFC2C}"/>
              </a:ext>
            </a:extLst>
          </p:cNvPr>
          <p:cNvCxnSpPr>
            <a:stCxn id="16" idx="3"/>
            <a:endCxn id="22" idx="1"/>
          </p:cNvCxnSpPr>
          <p:nvPr/>
        </p:nvCxnSpPr>
        <p:spPr>
          <a:xfrm>
            <a:off x="6031547" y="3478720"/>
            <a:ext cx="1600230" cy="3543"/>
          </a:xfrm>
          <a:prstGeom prst="curvedConnector3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8ACCE12-F7FF-40E9-97A7-6B12162A090B}"/>
              </a:ext>
            </a:extLst>
          </p:cNvPr>
          <p:cNvSpPr txBox="1"/>
          <p:nvPr/>
        </p:nvSpPr>
        <p:spPr>
          <a:xfrm>
            <a:off x="5075294" y="3306134"/>
            <a:ext cx="4298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</a:rPr>
              <a:t>build</a:t>
            </a:r>
            <a:endParaRPr lang="ko-KR" altLang="en-US" sz="800" dirty="0">
              <a:solidFill>
                <a:srgbClr val="FF000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B61B862-4697-46DB-A587-34FFFBBBA6FE}"/>
              </a:ext>
            </a:extLst>
          </p:cNvPr>
          <p:cNvSpPr txBox="1"/>
          <p:nvPr/>
        </p:nvSpPr>
        <p:spPr>
          <a:xfrm>
            <a:off x="5087596" y="2646909"/>
            <a:ext cx="4298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</a:rPr>
              <a:t>build</a:t>
            </a:r>
            <a:endParaRPr lang="ko-KR" altLang="en-US" sz="800" dirty="0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2F40BAD-5323-4F10-BDF0-E65CE090109B}"/>
              </a:ext>
            </a:extLst>
          </p:cNvPr>
          <p:cNvSpPr txBox="1"/>
          <p:nvPr/>
        </p:nvSpPr>
        <p:spPr>
          <a:xfrm>
            <a:off x="6694143" y="1547314"/>
            <a:ext cx="4298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</a:rPr>
              <a:t>run</a:t>
            </a:r>
            <a:endParaRPr lang="ko-KR" altLang="en-US" sz="800" dirty="0">
              <a:solidFill>
                <a:srgbClr val="FF000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836B7AC-5E18-4CD3-BCF3-D7A67601E743}"/>
              </a:ext>
            </a:extLst>
          </p:cNvPr>
          <p:cNvSpPr txBox="1"/>
          <p:nvPr/>
        </p:nvSpPr>
        <p:spPr>
          <a:xfrm>
            <a:off x="6715872" y="2315427"/>
            <a:ext cx="4298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</a:rPr>
              <a:t>run</a:t>
            </a:r>
            <a:endParaRPr lang="ko-KR" altLang="en-US" sz="800" dirty="0">
              <a:solidFill>
                <a:srgbClr val="FF0000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D3BB96F-5A37-411D-9E12-C695A4229F18}"/>
              </a:ext>
            </a:extLst>
          </p:cNvPr>
          <p:cNvSpPr txBox="1"/>
          <p:nvPr/>
        </p:nvSpPr>
        <p:spPr>
          <a:xfrm>
            <a:off x="6749153" y="3199663"/>
            <a:ext cx="42981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</a:rPr>
              <a:t>run</a:t>
            </a:r>
            <a:endParaRPr lang="ko-KR" altLang="en-US" sz="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432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4" grpId="0"/>
      <p:bldP spid="25" grpId="0"/>
      <p:bldP spid="26" grpId="0"/>
      <p:bldP spid="27" grpId="0"/>
      <p:bldP spid="44" grpId="0"/>
      <p:bldP spid="45" grpId="0"/>
      <p:bldP spid="46" grpId="0"/>
      <p:bldP spid="47" grpId="0"/>
      <p:bldP spid="4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Docker Compose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4188240-77A4-4D82-A0BB-26B010DA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316" y="1030386"/>
            <a:ext cx="8709883" cy="3637626"/>
          </a:xfrm>
        </p:spPr>
        <p:txBody>
          <a:bodyPr/>
          <a:lstStyle/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Compose file format vs Docker Engine versions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sp>
        <p:nvSpPr>
          <p:cNvPr id="9" name="Google Shape;507;p40">
            <a:extLst>
              <a:ext uri="{FF2B5EF4-FFF2-40B4-BE49-F238E27FC236}">
                <a16:creationId xmlns:a16="http://schemas.microsoft.com/office/drawing/2014/main" id="{BD163B78-4468-4E80-AD67-3C00B386882B}"/>
              </a:ext>
            </a:extLst>
          </p:cNvPr>
          <p:cNvSpPr txBox="1"/>
          <p:nvPr/>
        </p:nvSpPr>
        <p:spPr>
          <a:xfrm flipH="1">
            <a:off x="-1" y="4847299"/>
            <a:ext cx="4001414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800" dirty="0">
                <a:solidFill>
                  <a:schemeClr val="dk1"/>
                </a:solidFill>
                <a:latin typeface="+mn-ea"/>
                <a:ea typeface="+mn-ea"/>
                <a:cs typeface="Nunito"/>
                <a:sym typeface="Nunito"/>
              </a:rPr>
              <a:t>(Compose Specification</a:t>
            </a:r>
            <a:r>
              <a:rPr lang="en-US" altLang="ko-KR" sz="800" dirty="0">
                <a:solidFill>
                  <a:schemeClr val="dk1"/>
                </a:solidFill>
                <a:latin typeface="+mn-ea"/>
                <a:ea typeface="+mn-ea"/>
                <a:cs typeface="Nunito"/>
                <a:sym typeface="Nunito"/>
              </a:rPr>
              <a:t>) </a:t>
            </a:r>
            <a:r>
              <a:rPr lang="en-US" altLang="ko-KR" sz="800" dirty="0">
                <a:solidFill>
                  <a:srgbClr val="0070C0"/>
                </a:solid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https://docs.docker.com/compose/compose-file/</a:t>
            </a:r>
            <a:endParaRPr sz="800" dirty="0">
              <a:solidFill>
                <a:srgbClr val="0070C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DE2C516-2A19-48BC-9A35-AC62F736C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316" y="1030386"/>
            <a:ext cx="5054277" cy="363762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D2A5F0C-352A-4149-82E9-F63A77E6F2F9}"/>
              </a:ext>
            </a:extLst>
          </p:cNvPr>
          <p:cNvSpPr/>
          <p:nvPr/>
        </p:nvSpPr>
        <p:spPr>
          <a:xfrm>
            <a:off x="242316" y="1484986"/>
            <a:ext cx="5054277" cy="25603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6AE447A-F027-4A6E-A08B-C4D303CF5D59}"/>
              </a:ext>
            </a:extLst>
          </p:cNvPr>
          <p:cNvSpPr/>
          <p:nvPr/>
        </p:nvSpPr>
        <p:spPr>
          <a:xfrm>
            <a:off x="242316" y="3274467"/>
            <a:ext cx="5054277" cy="25603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7A8DF6D-1867-4133-AAA5-5F85E1CF4005}"/>
              </a:ext>
            </a:extLst>
          </p:cNvPr>
          <p:cNvSpPr/>
          <p:nvPr/>
        </p:nvSpPr>
        <p:spPr>
          <a:xfrm>
            <a:off x="6195228" y="1231730"/>
            <a:ext cx="2289658" cy="3213038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version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"3.7"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services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mysql:8.0.19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always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environment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-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MYSQL_DATABASE=example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-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MYSQL_ROOT_PASSWORD=password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build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app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web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build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web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restart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always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ports</a:t>
            </a:r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- </a:t>
            </a:r>
            <a:r>
              <a:rPr lang="en-US" altLang="ko-KR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80:80</a:t>
            </a:r>
            <a:endParaRPr lang="en-US" altLang="ko-KR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cxnSp>
        <p:nvCxnSpPr>
          <p:cNvPr id="11" name="연결선: 구부러짐 10">
            <a:extLst>
              <a:ext uri="{FF2B5EF4-FFF2-40B4-BE49-F238E27FC236}">
                <a16:creationId xmlns:a16="http://schemas.microsoft.com/office/drawing/2014/main" id="{CC47D398-698A-411B-8F81-FA2BDF54FB17}"/>
              </a:ext>
            </a:extLst>
          </p:cNvPr>
          <p:cNvCxnSpPr>
            <a:cxnSpLocks/>
          </p:cNvCxnSpPr>
          <p:nvPr/>
        </p:nvCxnSpPr>
        <p:spPr>
          <a:xfrm flipV="1">
            <a:off x="5208422" y="1869033"/>
            <a:ext cx="1093014" cy="3658"/>
          </a:xfrm>
          <a:prstGeom prst="curvedConnector3">
            <a:avLst>
              <a:gd name="adj1" fmla="val 50000"/>
            </a:avLst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2357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Docker Compose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4188240-77A4-4D82-A0BB-26B010DA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316" y="1030386"/>
            <a:ext cx="8709883" cy="3637626"/>
          </a:xfrm>
        </p:spPr>
        <p:txBody>
          <a:bodyPr/>
          <a:lstStyle/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Environment Variables &amp; run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sp>
        <p:nvSpPr>
          <p:cNvPr id="9" name="Google Shape;507;p40">
            <a:extLst>
              <a:ext uri="{FF2B5EF4-FFF2-40B4-BE49-F238E27FC236}">
                <a16:creationId xmlns:a16="http://schemas.microsoft.com/office/drawing/2014/main" id="{BD163B78-4468-4E80-AD67-3C00B386882B}"/>
              </a:ext>
            </a:extLst>
          </p:cNvPr>
          <p:cNvSpPr txBox="1"/>
          <p:nvPr/>
        </p:nvSpPr>
        <p:spPr>
          <a:xfrm flipH="1">
            <a:off x="-1" y="4847299"/>
            <a:ext cx="4001414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800" dirty="0">
                <a:solidFill>
                  <a:schemeClr val="dk1"/>
                </a:solidFill>
                <a:latin typeface="+mn-ea"/>
                <a:ea typeface="+mn-ea"/>
                <a:cs typeface="Nunito"/>
                <a:sym typeface="Nunito"/>
              </a:rPr>
              <a:t>(Compose Specification</a:t>
            </a:r>
            <a:r>
              <a:rPr lang="en-US" altLang="ko-KR" sz="800" dirty="0">
                <a:solidFill>
                  <a:schemeClr val="dk1"/>
                </a:solidFill>
                <a:latin typeface="+mn-ea"/>
                <a:ea typeface="+mn-ea"/>
                <a:cs typeface="Nunito"/>
                <a:sym typeface="Nunito"/>
              </a:rPr>
              <a:t>) </a:t>
            </a:r>
            <a:r>
              <a:rPr lang="en-US" altLang="ko-KR" sz="800" dirty="0">
                <a:solidFill>
                  <a:srgbClr val="0070C0"/>
                </a:solid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https://docs.docker.com/compose/compose-file/</a:t>
            </a:r>
            <a:endParaRPr sz="800" dirty="0">
              <a:solidFill>
                <a:srgbClr val="0070C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7A8DF6D-1867-4133-AAA5-5F85E1CF4005}"/>
              </a:ext>
            </a:extLst>
          </p:cNvPr>
          <p:cNvSpPr/>
          <p:nvPr/>
        </p:nvSpPr>
        <p:spPr>
          <a:xfrm>
            <a:off x="299176" y="1030386"/>
            <a:ext cx="2289658" cy="3213038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MYSQL_DATABASE=example</a:t>
            </a:r>
          </a:p>
          <a:p>
            <a:r>
              <a:rPr lang="en-US" altLang="ko-K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MYSQL_ROOT_PASSWORD=password</a:t>
            </a:r>
          </a:p>
          <a:p>
            <a:br>
              <a:rPr lang="en-US" altLang="ko-K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860653-D940-4804-9D50-A248D62E7869}"/>
              </a:ext>
            </a:extLst>
          </p:cNvPr>
          <p:cNvSpPr txBox="1"/>
          <p:nvPr/>
        </p:nvSpPr>
        <p:spPr>
          <a:xfrm>
            <a:off x="299176" y="4323283"/>
            <a:ext cx="22896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/>
              <a:t>.env</a:t>
            </a:r>
            <a:endParaRPr lang="ko-KR" altLang="en-US" sz="11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4787E01-5816-4EF3-8085-FFDFA6765212}"/>
              </a:ext>
            </a:extLst>
          </p:cNvPr>
          <p:cNvGrpSpPr/>
          <p:nvPr/>
        </p:nvGrpSpPr>
        <p:grpSpPr>
          <a:xfrm>
            <a:off x="3069617" y="1030386"/>
            <a:ext cx="3004765" cy="3574045"/>
            <a:chOff x="2801721" y="1032443"/>
            <a:chExt cx="3004765" cy="35740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8350732-7D87-4BF8-AF65-11A4AB671535}"/>
                </a:ext>
              </a:extLst>
            </p:cNvPr>
            <p:cNvSpPr/>
            <p:nvPr/>
          </p:nvSpPr>
          <p:spPr>
            <a:xfrm>
              <a:off x="2801721" y="1032443"/>
              <a:ext cx="3004765" cy="3213038"/>
            </a:xfrm>
            <a:prstGeom prst="rect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8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version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8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"3.7"</a:t>
              </a:r>
              <a:endPara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ko-KR" sz="8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services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800" b="0" dirty="0" err="1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db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ko-KR" sz="8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image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8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mysql:8.0.19</a:t>
              </a:r>
              <a:endPara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ko-KR" sz="8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restart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8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always</a:t>
              </a:r>
              <a:endPara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ko-KR" sz="8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environment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  - </a:t>
              </a:r>
              <a:r>
                <a:rPr lang="en-US" altLang="ko-KR" sz="8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MYSQL_DATABASE=${MYSQL_DATABASE}</a:t>
              </a:r>
              <a:endPara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  - </a:t>
              </a:r>
              <a:r>
                <a:rPr lang="en-US" altLang="ko-KR" sz="8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MYSQL_ROOT_PASSWORD</a:t>
              </a:r>
              <a:r>
                <a:rPr lang="en-US" altLang="ko-KR" sz="800" dirty="0">
                  <a:solidFill>
                    <a:srgbClr val="CE9178"/>
                  </a:solidFill>
                  <a:latin typeface="Consolas" panose="020B0609020204030204" pitchFamily="49" charset="0"/>
                </a:rPr>
                <a:t>=${MYSQL_ROOT_PASSWORD}</a:t>
              </a: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8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app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ko-KR" sz="8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build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8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app</a:t>
              </a:r>
              <a:endPara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8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web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ko-KR" sz="8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build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8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web</a:t>
              </a:r>
              <a:endPara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ko-KR" sz="8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restart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8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always</a:t>
              </a:r>
              <a:endPara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ko-KR" sz="8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ports</a:t>
              </a:r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ko-KR" sz="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  - </a:t>
              </a:r>
              <a:r>
                <a:rPr lang="en-US" altLang="ko-KR" sz="8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80:80</a:t>
              </a:r>
              <a:endParaRPr lang="en-US" altLang="ko-KR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46E700F-8A7F-4132-BF9E-4E7EAC7943AC}"/>
                </a:ext>
              </a:extLst>
            </p:cNvPr>
            <p:cNvSpPr txBox="1"/>
            <p:nvPr/>
          </p:nvSpPr>
          <p:spPr>
            <a:xfrm>
              <a:off x="2856584" y="4344878"/>
              <a:ext cx="294990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/>
                <a:t>docker-compose</a:t>
              </a:r>
              <a:endParaRPr lang="ko-KR" altLang="en-US" sz="1100" dirty="0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435C4FD-4A8E-4389-A49F-380F4A65AC48}"/>
              </a:ext>
            </a:extLst>
          </p:cNvPr>
          <p:cNvSpPr/>
          <p:nvPr/>
        </p:nvSpPr>
        <p:spPr>
          <a:xfrm>
            <a:off x="6386171" y="1052112"/>
            <a:ext cx="2289658" cy="3213038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$ docker-compose \</a:t>
            </a:r>
          </a:p>
          <a:p>
            <a:r>
              <a:rPr lang="en-US" altLang="ko-K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–-env-file=.env \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up -d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2481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" grpId="0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Docker Compose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4188240-77A4-4D82-A0BB-26B010DA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316" y="1030386"/>
            <a:ext cx="8709883" cy="3637626"/>
          </a:xfrm>
        </p:spPr>
        <p:txBody>
          <a:bodyPr/>
          <a:lstStyle/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Split Environments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6C830E0D-DD32-4953-959C-FDAEC6B29B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0492692"/>
              </p:ext>
            </p:extLst>
          </p:nvPr>
        </p:nvGraphicFramePr>
        <p:xfrm>
          <a:off x="585216" y="1830070"/>
          <a:ext cx="7812636" cy="1905000"/>
        </p:xfrm>
        <a:graphic>
          <a:graphicData uri="http://schemas.openxmlformats.org/drawingml/2006/table">
            <a:tbl>
              <a:tblPr firstRow="1" bandRow="1">
                <a:tableStyleId>{1DCA138E-0E33-4D1C-A45A-2F143132F184}</a:tableStyleId>
              </a:tblPr>
              <a:tblGrid>
                <a:gridCol w="1403150">
                  <a:extLst>
                    <a:ext uri="{9D8B030D-6E8A-4147-A177-3AD203B41FA5}">
                      <a16:colId xmlns:a16="http://schemas.microsoft.com/office/drawing/2014/main" val="669548947"/>
                    </a:ext>
                  </a:extLst>
                </a:gridCol>
                <a:gridCol w="2005733">
                  <a:extLst>
                    <a:ext uri="{9D8B030D-6E8A-4147-A177-3AD203B41FA5}">
                      <a16:colId xmlns:a16="http://schemas.microsoft.com/office/drawing/2014/main" val="1048078191"/>
                    </a:ext>
                  </a:extLst>
                </a:gridCol>
                <a:gridCol w="1441095">
                  <a:extLst>
                    <a:ext uri="{9D8B030D-6E8A-4147-A177-3AD203B41FA5}">
                      <a16:colId xmlns:a16="http://schemas.microsoft.com/office/drawing/2014/main" val="701083922"/>
                    </a:ext>
                  </a:extLst>
                </a:gridCol>
                <a:gridCol w="2962658">
                  <a:extLst>
                    <a:ext uri="{9D8B030D-6E8A-4147-A177-3AD203B41FA5}">
                      <a16:colId xmlns:a16="http://schemas.microsoft.com/office/drawing/2014/main" val="7284459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환경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env file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실행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9520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local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./config/</a:t>
                      </a:r>
                      <a:r>
                        <a:rPr lang="en-US" altLang="ko-KR" sz="1000" dirty="0" err="1"/>
                        <a:t>local.env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개발 환경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docker-compose --env-file=./config/</a:t>
                      </a:r>
                      <a:r>
                        <a:rPr lang="en-US" altLang="ko-KR" sz="1000" dirty="0" err="1"/>
                        <a:t>local.env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937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test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./config/</a:t>
                      </a:r>
                      <a:r>
                        <a:rPr lang="en-US" altLang="ko-KR" sz="1000" dirty="0" err="1"/>
                        <a:t>test.env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테스트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docker-compose --env-file=./config/</a:t>
                      </a:r>
                      <a:r>
                        <a:rPr lang="en-US" altLang="ko-KR" sz="1000" dirty="0" err="1"/>
                        <a:t>test.env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4890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stage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./config/</a:t>
                      </a:r>
                      <a:r>
                        <a:rPr lang="en-US" altLang="ko-KR" sz="1000" dirty="0" err="1"/>
                        <a:t>stage.env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관련자 확인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docker-compose --env-file=./config/</a:t>
                      </a:r>
                      <a:r>
                        <a:rPr lang="en-US" altLang="ko-KR" sz="1000" dirty="0" err="1"/>
                        <a:t>stage.env</a:t>
                      </a:r>
                      <a:endParaRPr lang="ko-KR" altLang="en-US" sz="1000" dirty="0"/>
                    </a:p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6089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production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./config/</a:t>
                      </a:r>
                      <a:r>
                        <a:rPr lang="en-US" altLang="ko-KR" sz="1000" dirty="0" err="1"/>
                        <a:t>prod.env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운영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dirty="0"/>
                        <a:t>docker-compose --env-file=./config/</a:t>
                      </a:r>
                      <a:r>
                        <a:rPr lang="en-US" altLang="ko-KR" sz="1000" dirty="0" err="1"/>
                        <a:t>prod.env</a:t>
                      </a:r>
                      <a:endParaRPr lang="ko-KR" altLang="en-US" sz="1000" dirty="0"/>
                    </a:p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3312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957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Docker Compose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4188240-77A4-4D82-A0BB-26B010DA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316" y="1030386"/>
            <a:ext cx="8709883" cy="3637626"/>
          </a:xfrm>
        </p:spPr>
        <p:txBody>
          <a:bodyPr/>
          <a:lstStyle/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Simple Application #1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6B22D13-7EA1-46BA-B402-706723C5E672}"/>
              </a:ext>
            </a:extLst>
          </p:cNvPr>
          <p:cNvSpPr/>
          <p:nvPr/>
        </p:nvSpPr>
        <p:spPr>
          <a:xfrm>
            <a:off x="242316" y="1022014"/>
            <a:ext cx="3929009" cy="3637626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2400" indent="0">
              <a:buNone/>
            </a:pPr>
            <a:r>
              <a:rPr lang="en-US" altLang="ko-KR" sz="1000" dirty="0"/>
              <a:t># WSL(Ubuntu-20.04) docker-k8s-hands-on </a:t>
            </a:r>
            <a:r>
              <a:rPr lang="ko-KR" altLang="en-US" sz="1000" dirty="0"/>
              <a:t>디렉토리로 이동</a:t>
            </a: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$ cd docker-k8s-hands-on</a:t>
            </a:r>
          </a:p>
          <a:p>
            <a:pPr marL="152400" indent="0">
              <a:buNone/>
            </a:pP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# awesome-compose/nginx-</a:t>
            </a:r>
            <a:r>
              <a:rPr lang="en-US" altLang="ko-KR" sz="1000" dirty="0" err="1"/>
              <a:t>golang</a:t>
            </a:r>
            <a:r>
              <a:rPr lang="en-US" altLang="ko-KR" sz="1000" dirty="0"/>
              <a:t> </a:t>
            </a:r>
            <a:r>
              <a:rPr lang="ko-KR" altLang="en-US" sz="1000" dirty="0"/>
              <a:t>디렉토리로 이동</a:t>
            </a: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$ cd awesome-compose/nginx-</a:t>
            </a:r>
            <a:r>
              <a:rPr lang="en-US" altLang="ko-KR" sz="1000" dirty="0" err="1"/>
              <a:t>golang</a:t>
            </a:r>
            <a:endParaRPr lang="en-US" altLang="ko-KR" sz="1000" dirty="0"/>
          </a:p>
          <a:p>
            <a:pPr marL="152400" indent="0">
              <a:buNone/>
            </a:pP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# </a:t>
            </a:r>
            <a:r>
              <a:rPr lang="ko-KR" altLang="en-US" sz="1000" dirty="0"/>
              <a:t>디렉토리 구성 확인</a:t>
            </a: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$ </a:t>
            </a:r>
            <a:r>
              <a:rPr lang="en-US" altLang="ko-KR" sz="1000" dirty="0" err="1"/>
              <a:t>sudo</a:t>
            </a:r>
            <a:r>
              <a:rPr lang="en-US" altLang="ko-KR" sz="1000" dirty="0"/>
              <a:t> apt install tree</a:t>
            </a:r>
          </a:p>
          <a:p>
            <a:pPr marL="152400" indent="0">
              <a:buNone/>
            </a:pPr>
            <a:r>
              <a:rPr lang="en-US" altLang="ko-KR" sz="1000" dirty="0"/>
              <a:t>$ tree</a:t>
            </a:r>
          </a:p>
          <a:p>
            <a:pPr marL="152400" indent="0">
              <a:buNone/>
            </a:pPr>
            <a:r>
              <a:rPr lang="en-US" altLang="ko-KR" sz="1000" dirty="0">
                <a:solidFill>
                  <a:schemeClr val="bg2"/>
                </a:solidFill>
                <a:latin typeface="Consolas" panose="020B0609020204030204" pitchFamily="49" charset="0"/>
              </a:rPr>
              <a:t>.</a:t>
            </a:r>
          </a:p>
          <a:p>
            <a:pPr marL="152400" indent="0">
              <a:buNone/>
            </a:pPr>
            <a:r>
              <a:rPr lang="en-US" altLang="ko-KR" sz="1000" dirty="0">
                <a:solidFill>
                  <a:schemeClr val="bg2"/>
                </a:solidFill>
                <a:latin typeface="Consolas" panose="020B0609020204030204" pitchFamily="49" charset="0"/>
              </a:rPr>
              <a:t>├── README.md</a:t>
            </a:r>
          </a:p>
          <a:p>
            <a:pPr marL="152400" indent="0">
              <a:buNone/>
            </a:pPr>
            <a:r>
              <a:rPr lang="en-US" altLang="ko-KR" sz="1000" dirty="0">
                <a:solidFill>
                  <a:schemeClr val="bg2"/>
                </a:solidFill>
                <a:latin typeface="Consolas" panose="020B0609020204030204" pitchFamily="49" charset="0"/>
              </a:rPr>
              <a:t>├── backend</a:t>
            </a:r>
          </a:p>
          <a:p>
            <a:pPr marL="152400" indent="0">
              <a:buNone/>
            </a:pPr>
            <a:r>
              <a:rPr lang="en-US" altLang="ko-KR" sz="1000" dirty="0">
                <a:solidFill>
                  <a:schemeClr val="bg2"/>
                </a:solidFill>
                <a:latin typeface="Consolas" panose="020B0609020204030204" pitchFamily="49" charset="0"/>
              </a:rPr>
              <a:t>│   ├── </a:t>
            </a:r>
            <a:r>
              <a:rPr lang="en-US" altLang="ko-KR" sz="1000" dirty="0" err="1">
                <a:solidFill>
                  <a:schemeClr val="bg2"/>
                </a:solidFill>
                <a:latin typeface="Consolas" panose="020B0609020204030204" pitchFamily="49" charset="0"/>
              </a:rPr>
              <a:t>Dockerfile</a:t>
            </a:r>
            <a:endParaRPr lang="en-US" altLang="ko-KR" sz="10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marL="152400" indent="0">
              <a:buNone/>
            </a:pPr>
            <a:r>
              <a:rPr lang="en-US" altLang="ko-KR" sz="1000" dirty="0">
                <a:solidFill>
                  <a:schemeClr val="bg2"/>
                </a:solidFill>
                <a:latin typeface="Consolas" panose="020B0609020204030204" pitchFamily="49" charset="0"/>
              </a:rPr>
              <a:t>│   └── </a:t>
            </a:r>
            <a:r>
              <a:rPr lang="en-US" altLang="ko-KR" sz="1000" dirty="0" err="1">
                <a:solidFill>
                  <a:schemeClr val="bg2"/>
                </a:solidFill>
                <a:latin typeface="Consolas" panose="020B0609020204030204" pitchFamily="49" charset="0"/>
              </a:rPr>
              <a:t>main.go</a:t>
            </a:r>
            <a:endParaRPr lang="en-US" altLang="ko-KR" sz="10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marL="152400" indent="0">
              <a:buNone/>
            </a:pPr>
            <a:r>
              <a:rPr lang="en-US" altLang="ko-KR" sz="1000" dirty="0">
                <a:solidFill>
                  <a:schemeClr val="bg2"/>
                </a:solidFill>
                <a:latin typeface="Consolas" panose="020B0609020204030204" pitchFamily="49" charset="0"/>
              </a:rPr>
              <a:t>├── docker-</a:t>
            </a:r>
            <a:r>
              <a:rPr lang="en-US" altLang="ko-KR" sz="1000" dirty="0" err="1">
                <a:solidFill>
                  <a:schemeClr val="bg2"/>
                </a:solidFill>
                <a:latin typeface="Consolas" panose="020B0609020204030204" pitchFamily="49" charset="0"/>
              </a:rPr>
              <a:t>compose.yml</a:t>
            </a:r>
            <a:endParaRPr lang="en-US" altLang="ko-KR" sz="10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marL="152400" indent="0">
              <a:buNone/>
            </a:pPr>
            <a:r>
              <a:rPr lang="en-US" altLang="ko-KR" sz="1000" dirty="0">
                <a:solidFill>
                  <a:schemeClr val="bg2"/>
                </a:solidFill>
                <a:latin typeface="Consolas" panose="020B0609020204030204" pitchFamily="49" charset="0"/>
              </a:rPr>
              <a:t>└── frontend</a:t>
            </a:r>
          </a:p>
          <a:p>
            <a:pPr marL="152400" indent="0">
              <a:buNone/>
            </a:pPr>
            <a:r>
              <a:rPr lang="en-US" altLang="ko-KR" sz="1000" dirty="0">
                <a:solidFill>
                  <a:schemeClr val="bg2"/>
                </a:solidFill>
                <a:latin typeface="Consolas" panose="020B0609020204030204" pitchFamily="49" charset="0"/>
              </a:rPr>
              <a:t>    ├── </a:t>
            </a:r>
            <a:r>
              <a:rPr lang="en-US" altLang="ko-KR" sz="1000" dirty="0" err="1">
                <a:solidFill>
                  <a:schemeClr val="bg2"/>
                </a:solidFill>
                <a:latin typeface="Consolas" panose="020B0609020204030204" pitchFamily="49" charset="0"/>
              </a:rPr>
              <a:t>Dockerfile</a:t>
            </a:r>
            <a:endParaRPr lang="en-US" altLang="ko-KR" sz="10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marL="152400" indent="0">
              <a:buNone/>
            </a:pPr>
            <a:r>
              <a:rPr lang="en-US" altLang="ko-KR" sz="1000" dirty="0">
                <a:solidFill>
                  <a:schemeClr val="bg2"/>
                </a:solidFill>
                <a:latin typeface="Consolas" panose="020B0609020204030204" pitchFamily="49" charset="0"/>
              </a:rPr>
              <a:t>    └── </a:t>
            </a:r>
            <a:r>
              <a:rPr lang="en-US" altLang="ko-KR" sz="1000" dirty="0" err="1">
                <a:solidFill>
                  <a:schemeClr val="bg2"/>
                </a:solidFill>
                <a:latin typeface="Consolas" panose="020B0609020204030204" pitchFamily="49" charset="0"/>
              </a:rPr>
              <a:t>nginx.conf</a:t>
            </a:r>
            <a:endParaRPr lang="en-US" altLang="ko-KR" sz="10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pPr marL="152400" indent="0">
              <a:buNone/>
            </a:pPr>
            <a:br>
              <a:rPr lang="en-US" altLang="ko-KR" sz="1000" dirty="0">
                <a:solidFill>
                  <a:schemeClr val="bg2"/>
                </a:solidFill>
                <a:latin typeface="Consolas" panose="020B0609020204030204" pitchFamily="49" charset="0"/>
              </a:rPr>
            </a:br>
            <a:r>
              <a:rPr lang="en-US" altLang="ko-KR" sz="1000" dirty="0">
                <a:solidFill>
                  <a:schemeClr val="bg2"/>
                </a:solidFill>
                <a:latin typeface="Consolas" panose="020B0609020204030204" pitchFamily="49" charset="0"/>
              </a:rPr>
              <a:t>2 directories, 6 files</a:t>
            </a:r>
          </a:p>
          <a:p>
            <a:br>
              <a:rPr lang="en-US" altLang="ko-K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5025FF9-D052-45F9-B2CC-AEFCDA7BBEE5}"/>
              </a:ext>
            </a:extLst>
          </p:cNvPr>
          <p:cNvSpPr/>
          <p:nvPr/>
        </p:nvSpPr>
        <p:spPr>
          <a:xfrm>
            <a:off x="5023190" y="1038758"/>
            <a:ext cx="3929009" cy="3637626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52400" lvl="1"/>
            <a:r>
              <a:rPr lang="en-US" altLang="ko-KR" sz="1000" dirty="0"/>
              <a:t># docker-compose </a:t>
            </a:r>
            <a:r>
              <a:rPr lang="ko-KR" altLang="en-US" sz="1000" dirty="0"/>
              <a:t>실행</a:t>
            </a: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$ docker-compose up –d</a:t>
            </a:r>
          </a:p>
          <a:p>
            <a:pPr marL="152400" indent="0">
              <a:buNone/>
            </a:pP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# docker container </a:t>
            </a:r>
            <a:r>
              <a:rPr lang="ko-KR" altLang="en-US" sz="1000" dirty="0"/>
              <a:t>확인</a:t>
            </a: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$ docker </a:t>
            </a:r>
            <a:r>
              <a:rPr lang="en-US" altLang="ko-KR" sz="1000" dirty="0" err="1"/>
              <a:t>ps</a:t>
            </a:r>
            <a:r>
              <a:rPr lang="en-US" altLang="ko-KR" sz="1000" dirty="0"/>
              <a:t> </a:t>
            </a:r>
          </a:p>
          <a:p>
            <a:pPr marL="152400" indent="0">
              <a:buNone/>
            </a:pPr>
            <a:r>
              <a:rPr lang="en-US" altLang="ko-KR" sz="1000" dirty="0"/>
              <a:t>…(</a:t>
            </a:r>
            <a:r>
              <a:rPr lang="ko-KR" altLang="en-US" sz="1000" dirty="0"/>
              <a:t>중략</a:t>
            </a:r>
            <a:r>
              <a:rPr lang="en-US" altLang="ko-KR" sz="1000" dirty="0"/>
              <a:t>)…</a:t>
            </a:r>
          </a:p>
          <a:p>
            <a:pPr marL="152400" indent="0">
              <a:buNone/>
            </a:pP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# </a:t>
            </a:r>
            <a:r>
              <a:rPr lang="ko-KR" altLang="en-US" sz="1000" dirty="0"/>
              <a:t>브라우저에서 확인</a:t>
            </a: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$ curl localhost:80</a:t>
            </a:r>
          </a:p>
          <a:p>
            <a:pPr lvl="1"/>
            <a:r>
              <a:rPr lang="en-US" altLang="ko-KR" sz="800" dirty="0"/>
              <a:t>          ##         .</a:t>
            </a:r>
          </a:p>
          <a:p>
            <a:pPr lvl="1"/>
            <a:r>
              <a:rPr lang="en-US" altLang="ko-KR" sz="800" dirty="0"/>
              <a:t>    ## ## ##        ==</a:t>
            </a:r>
          </a:p>
          <a:p>
            <a:pPr lvl="1"/>
            <a:r>
              <a:rPr lang="en-US" altLang="ko-KR" sz="800" dirty="0"/>
              <a:t> ## ## ## ## ##    ===</a:t>
            </a:r>
          </a:p>
          <a:p>
            <a:pPr lvl="1"/>
            <a:r>
              <a:rPr lang="en-US" altLang="ko-KR" sz="800" dirty="0"/>
              <a:t>/"""""""""""""""""\___/ ===</a:t>
            </a:r>
          </a:p>
          <a:p>
            <a:pPr lvl="1"/>
            <a:r>
              <a:rPr lang="en-US" altLang="ko-KR" sz="800" dirty="0"/>
              <a:t>{                       /  ===-</a:t>
            </a:r>
          </a:p>
          <a:p>
            <a:pPr lvl="1"/>
            <a:r>
              <a:rPr lang="en-US" altLang="ko-KR" sz="800" dirty="0"/>
              <a:t>\______ O           __/</a:t>
            </a:r>
          </a:p>
          <a:p>
            <a:pPr lvl="1"/>
            <a:r>
              <a:rPr lang="en-US" altLang="ko-KR" sz="800" dirty="0"/>
              <a:t> \    \         __/</a:t>
            </a:r>
          </a:p>
          <a:p>
            <a:pPr lvl="1"/>
            <a:r>
              <a:rPr lang="en-US" altLang="ko-KR" sz="800" dirty="0"/>
              <a:t>  \____\_______/</a:t>
            </a:r>
          </a:p>
          <a:p>
            <a:pPr lvl="1"/>
            <a:br>
              <a:rPr lang="en-US" altLang="ko-KR" sz="800" dirty="0"/>
            </a:br>
            <a:r>
              <a:rPr lang="en-US" altLang="ko-KR" sz="800" dirty="0"/>
              <a:t>    </a:t>
            </a:r>
          </a:p>
          <a:p>
            <a:pPr lvl="1"/>
            <a:r>
              <a:rPr lang="en-US" altLang="ko-KR" sz="800" dirty="0"/>
              <a:t>Hello from Docker!</a:t>
            </a:r>
          </a:p>
          <a:p>
            <a:pPr lvl="1"/>
            <a:endParaRPr lang="en-US" altLang="ko-KR" sz="800" dirty="0"/>
          </a:p>
          <a:p>
            <a:pPr marL="152400" indent="0">
              <a:buNone/>
            </a:pPr>
            <a:r>
              <a:rPr lang="en-US" altLang="ko-KR" sz="1000" dirty="0"/>
              <a:t># stop</a:t>
            </a:r>
          </a:p>
          <a:p>
            <a:pPr marL="152400" indent="0">
              <a:buNone/>
            </a:pPr>
            <a:r>
              <a:rPr lang="en-US" altLang="ko-KR" sz="1000" dirty="0"/>
              <a:t>$ docker-compose down</a:t>
            </a:r>
          </a:p>
          <a:p>
            <a:pPr lvl="1"/>
            <a:endParaRPr lang="en-US" altLang="ko-KR" sz="800" dirty="0"/>
          </a:p>
          <a:p>
            <a:pPr lvl="1"/>
            <a:endParaRPr lang="en-US" altLang="ko-KR" sz="800" dirty="0"/>
          </a:p>
          <a:p>
            <a:pPr lvl="1"/>
            <a:endParaRPr lang="en-US" altLang="ko-KR" sz="800" dirty="0"/>
          </a:p>
          <a:p>
            <a:pPr marL="152400" indent="0">
              <a:buNone/>
            </a:pPr>
            <a:endParaRPr lang="en-US" altLang="ko-KR" sz="1000" dirty="0"/>
          </a:p>
          <a:p>
            <a:br>
              <a:rPr lang="en-US" altLang="ko-K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1045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Docker Compose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4188240-77A4-4D82-A0BB-26B010DA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316" y="1030386"/>
            <a:ext cx="8709883" cy="3637626"/>
          </a:xfrm>
        </p:spPr>
        <p:txBody>
          <a:bodyPr/>
          <a:lstStyle/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Simple Application #2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6B22D13-7EA1-46BA-B402-706723C5E672}"/>
              </a:ext>
            </a:extLst>
          </p:cNvPr>
          <p:cNvSpPr/>
          <p:nvPr/>
        </p:nvSpPr>
        <p:spPr>
          <a:xfrm>
            <a:off x="242316" y="1022014"/>
            <a:ext cx="3929009" cy="3637626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2400" indent="0">
              <a:buNone/>
            </a:pPr>
            <a:r>
              <a:rPr lang="en-US" altLang="ko-KR" sz="1000" dirty="0"/>
              <a:t># WSL(Ubuntu-20.04) docker-k8s-hands-on </a:t>
            </a:r>
            <a:r>
              <a:rPr lang="ko-KR" altLang="en-US" sz="1000" dirty="0"/>
              <a:t>디렉토리로 이동</a:t>
            </a: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$ cd docker-k8s-hands-on</a:t>
            </a:r>
          </a:p>
          <a:p>
            <a:pPr marL="152400" indent="0">
              <a:buNone/>
            </a:pP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# awesome-compose/</a:t>
            </a:r>
            <a:r>
              <a:rPr lang="en-US" altLang="ko-KR" sz="1000" dirty="0" err="1"/>
              <a:t>wordpress-mysql</a:t>
            </a:r>
            <a:r>
              <a:rPr lang="en-US" altLang="ko-KR" sz="1000" dirty="0"/>
              <a:t> </a:t>
            </a:r>
            <a:r>
              <a:rPr lang="ko-KR" altLang="en-US" sz="1000" dirty="0"/>
              <a:t>디렉토리로 이동</a:t>
            </a: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$ cd awesome-compose/</a:t>
            </a:r>
            <a:r>
              <a:rPr lang="en-US" altLang="ko-KR" sz="1000" dirty="0" err="1"/>
              <a:t>wordpress-mysql</a:t>
            </a:r>
            <a:endParaRPr lang="en-US" altLang="ko-KR" sz="1000" dirty="0"/>
          </a:p>
          <a:p>
            <a:pPr marL="152400" indent="0">
              <a:buNone/>
            </a:pP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# </a:t>
            </a:r>
            <a:r>
              <a:rPr lang="ko-KR" altLang="en-US" sz="1000" dirty="0"/>
              <a:t>디렉토리 구성 확인</a:t>
            </a: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$ tree</a:t>
            </a:r>
          </a:p>
          <a:p>
            <a:r>
              <a:rPr lang="en-US" altLang="ko-KR" sz="1000" dirty="0">
                <a:solidFill>
                  <a:srgbClr val="DCDCAA"/>
                </a:solidFill>
                <a:latin typeface="Consolas" panose="020B0609020204030204" pitchFamily="49" charset="0"/>
              </a:rPr>
              <a:t>  .</a:t>
            </a:r>
            <a:endParaRPr lang="en-US" altLang="ko-KR" sz="10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 ├── README.md</a:t>
            </a: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 ├── docker-</a:t>
            </a:r>
            <a:r>
              <a:rPr lang="en-US" altLang="ko-KR" sz="1000" dirty="0" err="1">
                <a:solidFill>
                  <a:srgbClr val="D4D4D4"/>
                </a:solidFill>
                <a:latin typeface="Consolas" panose="020B0609020204030204" pitchFamily="49" charset="0"/>
              </a:rPr>
              <a:t>compose.yaml</a:t>
            </a:r>
            <a:endParaRPr lang="en-US" altLang="ko-KR" sz="10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 └── output.jpg</a:t>
            </a:r>
          </a:p>
          <a:p>
            <a:b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ko-KR" sz="1000" dirty="0">
                <a:solidFill>
                  <a:srgbClr val="D4D4D4"/>
                </a:solidFill>
                <a:latin typeface="Consolas" panose="020B0609020204030204" pitchFamily="49" charset="0"/>
              </a:rPr>
              <a:t>  0 directories, 3 files</a:t>
            </a:r>
          </a:p>
          <a:p>
            <a:br>
              <a:rPr lang="en-US" altLang="ko-K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5025FF9-D052-45F9-B2CC-AEFCDA7BBEE5}"/>
              </a:ext>
            </a:extLst>
          </p:cNvPr>
          <p:cNvSpPr/>
          <p:nvPr/>
        </p:nvSpPr>
        <p:spPr>
          <a:xfrm>
            <a:off x="5023190" y="1038758"/>
            <a:ext cx="3929009" cy="3637626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52400" lvl="1"/>
            <a:r>
              <a:rPr lang="en-US" altLang="ko-KR" sz="1000" dirty="0"/>
              <a:t># docker-compose </a:t>
            </a:r>
            <a:r>
              <a:rPr lang="ko-KR" altLang="en-US" sz="1000" dirty="0"/>
              <a:t>실행</a:t>
            </a: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$ docker-compose up –d</a:t>
            </a:r>
          </a:p>
          <a:p>
            <a:pPr marL="152400" indent="0">
              <a:buNone/>
            </a:pP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# docker container </a:t>
            </a:r>
            <a:r>
              <a:rPr lang="ko-KR" altLang="en-US" sz="1000" dirty="0"/>
              <a:t>확인</a:t>
            </a: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$ docker </a:t>
            </a:r>
            <a:r>
              <a:rPr lang="en-US" altLang="ko-KR" sz="1000" dirty="0" err="1"/>
              <a:t>ps</a:t>
            </a:r>
            <a:r>
              <a:rPr lang="en-US" altLang="ko-KR" sz="1000" dirty="0"/>
              <a:t> </a:t>
            </a:r>
          </a:p>
          <a:p>
            <a:pPr marL="152400" indent="0">
              <a:buNone/>
            </a:pPr>
            <a:r>
              <a:rPr lang="en-US" altLang="ko-KR" sz="1000" dirty="0"/>
              <a:t>…(</a:t>
            </a:r>
            <a:r>
              <a:rPr lang="ko-KR" altLang="en-US" sz="1000" dirty="0"/>
              <a:t>중략</a:t>
            </a:r>
            <a:r>
              <a:rPr lang="en-US" altLang="ko-KR" sz="1000" dirty="0"/>
              <a:t>)…</a:t>
            </a:r>
          </a:p>
          <a:p>
            <a:pPr marL="152400" indent="0">
              <a:buNone/>
            </a:pPr>
            <a:endParaRPr lang="en-US" altLang="ko-KR" sz="1000" dirty="0"/>
          </a:p>
          <a:p>
            <a:pPr marL="152400" indent="0">
              <a:buNone/>
            </a:pPr>
            <a:r>
              <a:rPr lang="en-US" altLang="ko-KR" sz="1000" dirty="0"/>
              <a:t># </a:t>
            </a:r>
            <a:r>
              <a:rPr lang="ko-KR" altLang="en-US" sz="1000" dirty="0"/>
              <a:t>브라우저에서 확인</a:t>
            </a:r>
            <a:endParaRPr lang="en-US" altLang="ko-KR" sz="1000" dirty="0"/>
          </a:p>
          <a:p>
            <a:pPr lvl="1"/>
            <a:endParaRPr lang="en-US" altLang="ko-KR" sz="800" dirty="0"/>
          </a:p>
          <a:p>
            <a:pPr marL="152400" indent="0">
              <a:buNone/>
            </a:pPr>
            <a:r>
              <a:rPr lang="en-US" altLang="ko-KR" sz="1000" dirty="0"/>
              <a:t># stop</a:t>
            </a:r>
          </a:p>
          <a:p>
            <a:pPr marL="152400" indent="0">
              <a:buNone/>
            </a:pPr>
            <a:r>
              <a:rPr lang="en-US" altLang="ko-KR" sz="1000" dirty="0"/>
              <a:t>$ docker-compose down</a:t>
            </a:r>
          </a:p>
          <a:p>
            <a:pPr lvl="1"/>
            <a:endParaRPr lang="en-US" altLang="ko-KR" sz="800" dirty="0"/>
          </a:p>
          <a:p>
            <a:pPr lvl="1"/>
            <a:endParaRPr lang="en-US" altLang="ko-KR" sz="800" dirty="0"/>
          </a:p>
          <a:p>
            <a:pPr lvl="1"/>
            <a:endParaRPr lang="en-US" altLang="ko-KR" sz="800" dirty="0"/>
          </a:p>
          <a:p>
            <a:pPr marL="152400" indent="0">
              <a:buNone/>
            </a:pPr>
            <a:endParaRPr lang="en-US" altLang="ko-KR" sz="1000" dirty="0"/>
          </a:p>
          <a:p>
            <a:br>
              <a:rPr lang="en-US" altLang="ko-K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497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Docker Compose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4188240-77A4-4D82-A0BB-26B010DA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316" y="1030386"/>
            <a:ext cx="8709883" cy="3637626"/>
          </a:xfrm>
        </p:spPr>
        <p:txBody>
          <a:bodyPr/>
          <a:lstStyle/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Simple Application #2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0EB0EC-9537-4DC2-8B96-D745AA93E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2028" y="1056518"/>
            <a:ext cx="2415244" cy="358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982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Docker Compose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4188240-77A4-4D82-A0BB-26B010DA8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316" y="1030386"/>
            <a:ext cx="8709883" cy="3637626"/>
          </a:xfrm>
        </p:spPr>
        <p:txBody>
          <a:bodyPr/>
          <a:lstStyle/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Docker volume mount path(console)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7992C66-8CE6-4B85-8D74-424C76293C63}"/>
              </a:ext>
            </a:extLst>
          </p:cNvPr>
          <p:cNvSpPr/>
          <p:nvPr/>
        </p:nvSpPr>
        <p:spPr>
          <a:xfrm>
            <a:off x="242316" y="1022014"/>
            <a:ext cx="8709883" cy="3637626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52400" indent="0">
              <a:buNone/>
            </a:pPr>
            <a:r>
              <a:rPr lang="en-US" altLang="ko-KR" sz="800" dirty="0"/>
              <a:t>$ </a:t>
            </a:r>
            <a:r>
              <a:rPr lang="en-US" altLang="ko-KR" sz="800" dirty="0">
                <a:solidFill>
                  <a:srgbClr val="FF0000"/>
                </a:solidFill>
              </a:rPr>
              <a:t>docker inspect </a:t>
            </a:r>
            <a:r>
              <a:rPr lang="en-US" altLang="ko-KR" sz="800" dirty="0" err="1">
                <a:solidFill>
                  <a:srgbClr val="FF0000"/>
                </a:solidFill>
              </a:rPr>
              <a:t>wordpress-mysql_db_data</a:t>
            </a:r>
            <a:endParaRPr lang="en-US" altLang="ko-KR" sz="800" dirty="0">
              <a:solidFill>
                <a:srgbClr val="FF0000"/>
              </a:solidFill>
            </a:endParaRPr>
          </a:p>
          <a:p>
            <a:pPr marL="152400" indent="0">
              <a:buNone/>
            </a:pPr>
            <a:r>
              <a:rPr lang="en-US" altLang="ko-KR" sz="800" dirty="0"/>
              <a:t>..(</a:t>
            </a:r>
            <a:r>
              <a:rPr lang="ko-KR" altLang="en-US" sz="800" dirty="0"/>
              <a:t>중략</a:t>
            </a:r>
            <a:r>
              <a:rPr lang="en-US" altLang="ko-KR" sz="800" dirty="0"/>
              <a:t>)…</a:t>
            </a:r>
          </a:p>
          <a:p>
            <a:pPr marL="152400" indent="0">
              <a:buNone/>
            </a:pPr>
            <a:r>
              <a:rPr lang="en-US" altLang="ko-KR" sz="800" dirty="0"/>
              <a:t>"Mountpoint": "/var/lib/docker/volumes/</a:t>
            </a:r>
            <a:r>
              <a:rPr lang="en-US" altLang="ko-KR" sz="800" dirty="0" err="1"/>
              <a:t>wordpress-mysql_db_data</a:t>
            </a:r>
            <a:r>
              <a:rPr lang="en-US" altLang="ko-KR" sz="800" dirty="0"/>
              <a:t>/_data",</a:t>
            </a:r>
          </a:p>
          <a:p>
            <a:pPr marL="152400" indent="0">
              <a:buNone/>
            </a:pPr>
            <a:endParaRPr lang="en-US" altLang="ko-KR" sz="800" dirty="0"/>
          </a:p>
          <a:p>
            <a:pPr marL="152400" indent="0">
              <a:buNone/>
            </a:pPr>
            <a:r>
              <a:rPr lang="en-US" altLang="ko-KR" sz="800" dirty="0"/>
              <a:t># </a:t>
            </a:r>
            <a:r>
              <a:rPr lang="ko-KR" altLang="en-US" sz="800" dirty="0"/>
              <a:t>윈도우 </a:t>
            </a:r>
            <a:r>
              <a:rPr lang="en-US" altLang="ko-KR" sz="800" dirty="0" err="1"/>
              <a:t>wsl</a:t>
            </a:r>
            <a:r>
              <a:rPr lang="en-US" altLang="ko-KR" sz="800" dirty="0"/>
              <a:t> (</a:t>
            </a:r>
            <a:r>
              <a:rPr lang="en-US" altLang="ko-KR" sz="800" dirty="0" err="1"/>
              <a:t>powershell</a:t>
            </a:r>
            <a:r>
              <a:rPr lang="en-US" altLang="ko-KR" sz="800" dirty="0"/>
              <a:t> </a:t>
            </a:r>
            <a:r>
              <a:rPr lang="ko-KR" altLang="en-US" sz="800" dirty="0"/>
              <a:t>에서</a:t>
            </a:r>
            <a:r>
              <a:rPr lang="en-US" altLang="ko-KR" sz="800" dirty="0"/>
              <a:t>)</a:t>
            </a:r>
          </a:p>
          <a:p>
            <a:pPr marL="152400" indent="0">
              <a:buNone/>
            </a:pPr>
            <a:r>
              <a:rPr lang="en-US" altLang="ko-KR" sz="800" dirty="0">
                <a:solidFill>
                  <a:schemeClr val="bg2"/>
                </a:solidFill>
              </a:rPr>
              <a:t>PS C:\Users\Public\Documents&gt; </a:t>
            </a:r>
            <a:r>
              <a:rPr lang="en-US" altLang="ko-KR" sz="800" dirty="0">
                <a:solidFill>
                  <a:srgbClr val="FF0000"/>
                </a:solidFill>
              </a:rPr>
              <a:t>cd </a:t>
            </a:r>
            <a:r>
              <a:rPr lang="en-US" altLang="ko-KR" sz="800" dirty="0">
                <a:solidFill>
                  <a:srgbClr val="FF0000"/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\\wsl$\docker-desktop-data\version-pack-data\community\docker\volumes\</a:t>
            </a:r>
            <a:endParaRPr lang="en-US" altLang="ko-KR" sz="800" dirty="0">
              <a:solidFill>
                <a:srgbClr val="FF0000"/>
              </a:solidFill>
            </a:endParaRPr>
          </a:p>
          <a:p>
            <a:pPr marL="152400" indent="0">
              <a:buNone/>
            </a:pPr>
            <a:r>
              <a:rPr lang="en-US" altLang="ko-KR" sz="800" dirty="0">
                <a:solidFill>
                  <a:schemeClr val="bg2"/>
                </a:solidFill>
              </a:rPr>
              <a:t>PS </a:t>
            </a:r>
            <a:r>
              <a:rPr lang="en-US" altLang="ko-KR" sz="800" dirty="0" err="1">
                <a:solidFill>
                  <a:schemeClr val="bg2"/>
                </a:solidFill>
              </a:rPr>
              <a:t>Microsoft.PowerShell.Core</a:t>
            </a:r>
            <a:r>
              <a:rPr lang="en-US" altLang="ko-KR" sz="800" dirty="0">
                <a:solidFill>
                  <a:schemeClr val="bg2"/>
                </a:solidFill>
              </a:rPr>
              <a:t>\</a:t>
            </a:r>
            <a:r>
              <a:rPr lang="en-US" altLang="ko-KR" sz="800" dirty="0" err="1">
                <a:solidFill>
                  <a:schemeClr val="bg2"/>
                </a:solidFill>
              </a:rPr>
              <a:t>FileSystem</a:t>
            </a:r>
            <a:r>
              <a:rPr lang="en-US" altLang="ko-KR" sz="800" dirty="0">
                <a:solidFill>
                  <a:schemeClr val="bg2"/>
                </a:solidFill>
              </a:rPr>
              <a:t>::\\</a:t>
            </a:r>
            <a:r>
              <a:rPr lang="en-US" altLang="ko-KR" sz="800" dirty="0" err="1">
                <a:solidFill>
                  <a:schemeClr val="bg2"/>
                </a:solidFill>
              </a:rPr>
              <a:t>wsl</a:t>
            </a:r>
            <a:r>
              <a:rPr lang="en-US" altLang="ko-KR" sz="800" dirty="0">
                <a:solidFill>
                  <a:schemeClr val="bg2"/>
                </a:solidFill>
              </a:rPr>
              <a:t>$\docker-desktop-data\version-pack-data\community\docker\volumes&gt; </a:t>
            </a:r>
            <a:r>
              <a:rPr lang="en-US" altLang="ko-KR" sz="800" dirty="0" err="1">
                <a:solidFill>
                  <a:schemeClr val="bg2"/>
                </a:solidFill>
              </a:rPr>
              <a:t>dir</a:t>
            </a:r>
            <a:endParaRPr lang="en-US" altLang="ko-KR" sz="800" dirty="0">
              <a:solidFill>
                <a:schemeClr val="bg2"/>
              </a:solidFill>
            </a:endParaRPr>
          </a:p>
          <a:p>
            <a:pPr marL="152400" indent="0">
              <a:buNone/>
            </a:pPr>
            <a:endParaRPr lang="en-US" altLang="ko-KR" sz="800" dirty="0">
              <a:solidFill>
                <a:schemeClr val="bg2"/>
              </a:solidFill>
            </a:endParaRPr>
          </a:p>
          <a:p>
            <a:pPr marL="152400" indent="0">
              <a:buNone/>
            </a:pPr>
            <a:endParaRPr lang="en-US" altLang="ko-KR" sz="800" dirty="0">
              <a:solidFill>
                <a:schemeClr val="bg2"/>
              </a:solidFill>
            </a:endParaRPr>
          </a:p>
          <a:p>
            <a:pPr marL="152400" indent="0">
              <a:buNone/>
            </a:pPr>
            <a:r>
              <a:rPr lang="en-US" altLang="ko-KR" sz="800" dirty="0">
                <a:solidFill>
                  <a:schemeClr val="bg2"/>
                </a:solidFill>
              </a:rPr>
              <a:t>    </a:t>
            </a:r>
            <a:r>
              <a:rPr lang="ko-KR" altLang="en-US" sz="800" dirty="0">
                <a:solidFill>
                  <a:schemeClr val="bg2"/>
                </a:solidFill>
              </a:rPr>
              <a:t>디렉터리</a:t>
            </a:r>
            <a:r>
              <a:rPr lang="en-US" altLang="ko-KR" sz="800" dirty="0">
                <a:solidFill>
                  <a:schemeClr val="bg2"/>
                </a:solidFill>
              </a:rPr>
              <a:t>: \\wsl$\docker-desktop-data\version-pack-data\community\docker\volumes</a:t>
            </a:r>
          </a:p>
          <a:p>
            <a:pPr marL="152400" indent="0">
              <a:buNone/>
            </a:pPr>
            <a:endParaRPr lang="en-US" altLang="ko-KR" sz="800" dirty="0">
              <a:solidFill>
                <a:schemeClr val="bg2"/>
              </a:solidFill>
            </a:endParaRPr>
          </a:p>
          <a:p>
            <a:pPr marL="152400" indent="0">
              <a:buNone/>
            </a:pPr>
            <a:endParaRPr lang="en-US" altLang="ko-KR" sz="800" dirty="0">
              <a:solidFill>
                <a:schemeClr val="bg2"/>
              </a:solidFill>
            </a:endParaRPr>
          </a:p>
          <a:p>
            <a:pPr marL="152400" indent="0">
              <a:buNone/>
            </a:pPr>
            <a:r>
              <a:rPr lang="en-US" altLang="ko-KR" sz="800" dirty="0">
                <a:solidFill>
                  <a:schemeClr val="bg2"/>
                </a:solidFill>
              </a:rPr>
              <a:t>Mode                 </a:t>
            </a:r>
            <a:r>
              <a:rPr lang="en-US" altLang="ko-KR" sz="800" dirty="0" err="1">
                <a:solidFill>
                  <a:schemeClr val="bg2"/>
                </a:solidFill>
              </a:rPr>
              <a:t>LastWriteTime</a:t>
            </a:r>
            <a:r>
              <a:rPr lang="en-US" altLang="ko-KR" sz="800" dirty="0">
                <a:solidFill>
                  <a:schemeClr val="bg2"/>
                </a:solidFill>
              </a:rPr>
              <a:t>         Length Name</a:t>
            </a:r>
          </a:p>
          <a:p>
            <a:pPr marL="152400" indent="0">
              <a:buNone/>
            </a:pPr>
            <a:r>
              <a:rPr lang="en-US" altLang="ko-KR" sz="800" dirty="0">
                <a:solidFill>
                  <a:schemeClr val="bg2"/>
                </a:solidFill>
              </a:rPr>
              <a:t>----                 -------------         ------ ----</a:t>
            </a:r>
          </a:p>
          <a:p>
            <a:pPr marL="152400" indent="0">
              <a:buNone/>
            </a:pPr>
            <a:r>
              <a:rPr lang="en-US" altLang="ko-KR" sz="800" dirty="0">
                <a:solidFill>
                  <a:schemeClr val="bg2"/>
                </a:solidFill>
              </a:rPr>
              <a:t>d-----      2022-01-14  </a:t>
            </a:r>
            <a:r>
              <a:rPr lang="ko-KR" altLang="en-US" sz="800" dirty="0">
                <a:solidFill>
                  <a:schemeClr val="bg2"/>
                </a:solidFill>
              </a:rPr>
              <a:t>오전 </a:t>
            </a:r>
            <a:r>
              <a:rPr lang="en-US" altLang="ko-KR" sz="800" dirty="0">
                <a:solidFill>
                  <a:schemeClr val="bg2"/>
                </a:solidFill>
              </a:rPr>
              <a:t>11:09                22106252766b8961e69f994bc0837d93dca3d83a504849b4f54d2f895be8c35d</a:t>
            </a:r>
          </a:p>
          <a:p>
            <a:pPr marL="152400" indent="0">
              <a:buNone/>
            </a:pPr>
            <a:r>
              <a:rPr lang="en-US" altLang="ko-KR" sz="800" dirty="0">
                <a:solidFill>
                  <a:schemeClr val="bg2"/>
                </a:solidFill>
              </a:rPr>
              <a:t>d-----      2022-01-14  </a:t>
            </a:r>
            <a:r>
              <a:rPr lang="ko-KR" altLang="en-US" sz="800" dirty="0">
                <a:solidFill>
                  <a:schemeClr val="bg2"/>
                </a:solidFill>
              </a:rPr>
              <a:t>오전 </a:t>
            </a:r>
            <a:r>
              <a:rPr lang="en-US" altLang="ko-KR" sz="800" dirty="0">
                <a:solidFill>
                  <a:schemeClr val="bg2"/>
                </a:solidFill>
              </a:rPr>
              <a:t>11:09                </a:t>
            </a:r>
            <a:r>
              <a:rPr lang="en-US" altLang="ko-KR" sz="800" dirty="0" err="1">
                <a:solidFill>
                  <a:srgbClr val="FF0000"/>
                </a:solidFill>
              </a:rPr>
              <a:t>wordpress-mysql_db_data</a:t>
            </a:r>
            <a:endParaRPr lang="en-US" altLang="ko-KR" sz="800" dirty="0">
              <a:solidFill>
                <a:srgbClr val="FF0000"/>
              </a:solidFill>
            </a:endParaRPr>
          </a:p>
          <a:p>
            <a:pPr marL="152400" indent="0">
              <a:buNone/>
            </a:pPr>
            <a:r>
              <a:rPr lang="en-US" altLang="ko-KR" sz="800" dirty="0">
                <a:solidFill>
                  <a:schemeClr val="bg2"/>
                </a:solidFill>
              </a:rPr>
              <a:t>-----l      2022-01-13   </a:t>
            </a:r>
            <a:r>
              <a:rPr lang="ko-KR" altLang="en-US" sz="800" dirty="0">
                <a:solidFill>
                  <a:schemeClr val="bg2"/>
                </a:solidFill>
              </a:rPr>
              <a:t>오후 </a:t>
            </a:r>
            <a:r>
              <a:rPr lang="en-US" altLang="ko-KR" sz="800" dirty="0">
                <a:solidFill>
                  <a:schemeClr val="bg2"/>
                </a:solidFill>
              </a:rPr>
              <a:t>8:17              0 </a:t>
            </a:r>
            <a:r>
              <a:rPr lang="en-US" altLang="ko-KR" sz="800" dirty="0" err="1">
                <a:solidFill>
                  <a:schemeClr val="bg2"/>
                </a:solidFill>
              </a:rPr>
              <a:t>backingFsBlockDev</a:t>
            </a:r>
            <a:endParaRPr lang="en-US" altLang="ko-KR" sz="800" dirty="0">
              <a:solidFill>
                <a:schemeClr val="bg2"/>
              </a:solidFill>
            </a:endParaRPr>
          </a:p>
          <a:p>
            <a:pPr marL="152400" indent="0">
              <a:buNone/>
            </a:pPr>
            <a:r>
              <a:rPr lang="en-US" altLang="ko-KR" sz="800" dirty="0">
                <a:solidFill>
                  <a:schemeClr val="bg2"/>
                </a:solidFill>
              </a:rPr>
              <a:t>------      2022-01-14  </a:t>
            </a:r>
            <a:r>
              <a:rPr lang="ko-KR" altLang="en-US" sz="800" dirty="0">
                <a:solidFill>
                  <a:schemeClr val="bg2"/>
                </a:solidFill>
              </a:rPr>
              <a:t>오전 </a:t>
            </a:r>
            <a:r>
              <a:rPr lang="en-US" altLang="ko-KR" sz="800" dirty="0">
                <a:solidFill>
                  <a:schemeClr val="bg2"/>
                </a:solidFill>
              </a:rPr>
              <a:t>11:09          32768 </a:t>
            </a:r>
            <a:r>
              <a:rPr lang="en-US" altLang="ko-KR" sz="800" dirty="0" err="1">
                <a:solidFill>
                  <a:schemeClr val="bg2"/>
                </a:solidFill>
              </a:rPr>
              <a:t>metadata.db</a:t>
            </a:r>
            <a:endParaRPr lang="en-US" altLang="ko-KR" sz="800" dirty="0">
              <a:solidFill>
                <a:schemeClr val="bg2"/>
              </a:solidFill>
            </a:endParaRPr>
          </a:p>
          <a:p>
            <a:pPr marL="152400" indent="0">
              <a:buNone/>
            </a:pPr>
            <a:endParaRPr lang="en-US" altLang="ko-KR" sz="800" dirty="0"/>
          </a:p>
        </p:txBody>
      </p:sp>
    </p:spTree>
    <p:extLst>
      <p:ext uri="{BB962C8B-B14F-4D97-AF65-F5344CB8AC3E}">
        <p14:creationId xmlns:p14="http://schemas.microsoft.com/office/powerpoint/2010/main" val="2847890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Korean Minimalist Style Pitch Deck by Slidesgo">
  <a:themeElements>
    <a:clrScheme name="Simple Light">
      <a:dk1>
        <a:srgbClr val="212739"/>
      </a:dk1>
      <a:lt1>
        <a:srgbClr val="ECEBF8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6010</TotalTime>
  <Words>867</Words>
  <Application>Microsoft Office PowerPoint</Application>
  <PresentationFormat>화면 슬라이드 쇼(16:9)</PresentationFormat>
  <Paragraphs>222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Calibri</vt:lpstr>
      <vt:lpstr>Nunito</vt:lpstr>
      <vt:lpstr>Georgia</vt:lpstr>
      <vt:lpstr>Bigshot One</vt:lpstr>
      <vt:lpstr>맑은 고딕</vt:lpstr>
      <vt:lpstr>맑은 고딕</vt:lpstr>
      <vt:lpstr>Consolas</vt:lpstr>
      <vt:lpstr>Arial</vt:lpstr>
      <vt:lpstr>Roboto Condensed Light</vt:lpstr>
      <vt:lpstr>Korean Minimalist Style Pitch Deck by Slidesgo</vt:lpstr>
      <vt:lpstr>특징</vt:lpstr>
      <vt:lpstr>docker-compose.yml overview</vt:lpstr>
      <vt:lpstr>Compose file format vs Docker Engine versions</vt:lpstr>
      <vt:lpstr>Environment Variables &amp; run</vt:lpstr>
      <vt:lpstr>Split Environments</vt:lpstr>
      <vt:lpstr>Simple Application #1</vt:lpstr>
      <vt:lpstr>Simple Application #2</vt:lpstr>
      <vt:lpstr>Simple Application #2</vt:lpstr>
      <vt:lpstr>Docker volume mount path(console)</vt:lpstr>
      <vt:lpstr>Docker volume mount path(Docker Desktop)</vt:lpstr>
      <vt:lpstr>More references docker compose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 Kubernetes</dc:title>
  <cp:lastModifiedBy>changho choo</cp:lastModifiedBy>
  <cp:revision>116</cp:revision>
  <dcterms:modified xsi:type="dcterms:W3CDTF">2022-01-16T02:35:57Z</dcterms:modified>
</cp:coreProperties>
</file>